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7" r:id="rId3"/>
  </p:sldMasterIdLst>
  <p:notesMasterIdLst>
    <p:notesMasterId r:id="rId5"/>
  </p:notesMasterIdLst>
  <p:handoutMasterIdLst>
    <p:handoutMasterId r:id="rId6"/>
  </p:handoutMasterIdLst>
  <p:sldIdLst>
    <p:sldId id="368" r:id="rId4"/>
  </p:sldIdLst>
  <p:sldSz cx="16256000" cy="9144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8" userDrawn="1">
          <p15:clr>
            <a:srgbClr val="A4A3A4"/>
          </p15:clr>
        </p15:guide>
        <p15:guide id="2" pos="512" userDrawn="1">
          <p15:clr>
            <a:srgbClr val="A4A3A4"/>
          </p15:clr>
        </p15:guide>
        <p15:guide id="3" orient="horz" pos="1504" userDrawn="1">
          <p15:clr>
            <a:srgbClr val="A4A3A4"/>
          </p15:clr>
        </p15:guide>
        <p15:guide id="4" pos="9728" userDrawn="1">
          <p15:clr>
            <a:srgbClr val="A4A3A4"/>
          </p15:clr>
        </p15:guide>
        <p15:guide id="5" pos="5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EN, WILBUR" initials="YW" lastIdx="6" clrIdx="0">
    <p:extLst>
      <p:ext uri="{19B8F6BF-5375-455C-9EA6-DF929625EA0E}">
        <p15:presenceInfo xmlns:p15="http://schemas.microsoft.com/office/powerpoint/2012/main" userId="S-1-5-21-2250110424-2442967196-2465209428-2822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F1"/>
    <a:srgbClr val="2F7CAB"/>
    <a:srgbClr val="F9BFD5"/>
    <a:srgbClr val="C9E7A7"/>
    <a:srgbClr val="73DFD5"/>
    <a:srgbClr val="92E6DE"/>
    <a:srgbClr val="000000"/>
    <a:srgbClr val="2BB7AA"/>
    <a:srgbClr val="ED377C"/>
    <a:srgbClr val="CF1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72" autoAdjust="0"/>
    <p:restoredTop sz="94591" autoAdjust="0"/>
  </p:normalViewPr>
  <p:slideViewPr>
    <p:cSldViewPr snapToGrid="0" snapToObjects="1" showGuides="1">
      <p:cViewPr varScale="1">
        <p:scale>
          <a:sx n="82" d="100"/>
          <a:sy n="82" d="100"/>
        </p:scale>
        <p:origin x="882" y="114"/>
      </p:cViewPr>
      <p:guideLst>
        <p:guide orient="horz" pos="928"/>
        <p:guide pos="512"/>
        <p:guide orient="horz" pos="1504"/>
        <p:guide pos="9728"/>
        <p:guide pos="5120"/>
      </p:guideLst>
    </p:cSldViewPr>
  </p:slideViewPr>
  <p:outlineViewPr>
    <p:cViewPr>
      <p:scale>
        <a:sx n="33" d="100"/>
        <a:sy n="33" d="100"/>
      </p:scale>
      <p:origin x="0" y="-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29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6435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2"/>
            <a:ext cx="2971800" cy="466435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r">
              <a:defRPr sz="1200"/>
            </a:lvl1pPr>
          </a:lstStyle>
          <a:p>
            <a:fld id="{17833E78-9FF3-4EE5-A9C6-AF321987F2C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70"/>
            <a:ext cx="2971800" cy="466434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29970"/>
            <a:ext cx="2971800" cy="466434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r">
              <a:defRPr sz="1200"/>
            </a:lvl1pPr>
          </a:lstStyle>
          <a:p>
            <a:fld id="{D2347D95-E86F-4EB8-8A6E-80AEC0BA8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841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6435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66435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r">
              <a:defRPr sz="1200"/>
            </a:lvl1pPr>
          </a:lstStyle>
          <a:p>
            <a:fld id="{9F6B210C-06CB-4330-8AAE-AD70F55333BA}" type="datetimeFigureOut">
              <a:rPr lang="en-US" smtClean="0"/>
              <a:t>8/24/2020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7" tIns="46153" rIns="92307" bIns="4615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7"/>
          </a:xfrm>
          <a:prstGeom prst="rect">
            <a:avLst/>
          </a:prstGeom>
        </p:spPr>
        <p:txBody>
          <a:bodyPr vert="horz" lIns="92307" tIns="46153" rIns="92307" bIns="4615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2971800" cy="466434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70"/>
            <a:ext cx="2971800" cy="466434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r">
              <a:defRPr sz="1200"/>
            </a:lvl1pPr>
          </a:lstStyle>
          <a:p>
            <a:fld id="{EF1CDD87-3DCD-4BD2-A61D-7FFE31D7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CDD87-3DCD-4BD2-A61D-7FFE31D7395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50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8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524" y="6316347"/>
            <a:ext cx="7740952" cy="12192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552704" y="402336"/>
            <a:ext cx="5088128" cy="953704"/>
          </a:xfrm>
          <a:prstGeom prst="rect">
            <a:avLst/>
          </a:prstGeom>
          <a:solidFill>
            <a:srgbClr val="131B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728131"/>
            <a:ext cx="16256000" cy="783167"/>
          </a:xfrm>
        </p:spPr>
        <p:txBody>
          <a:bodyPr>
            <a:normAutofit/>
          </a:bodyPr>
          <a:lstStyle>
            <a:lvl1pPr marL="0" indent="0" algn="ctr">
              <a:buNone/>
              <a:defRPr sz="2100" b="1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523744"/>
            <a:ext cx="16256000" cy="886883"/>
          </a:xfrm>
        </p:spPr>
        <p:txBody>
          <a:bodyPr/>
          <a:lstStyle>
            <a:lvl1pPr marL="0" indent="0" algn="ctr">
              <a:buNone/>
              <a:defRPr>
                <a:solidFill>
                  <a:srgbClr val="4597CB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3147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641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86458"/>
            <a:ext cx="14630400" cy="1605511"/>
          </a:xfrm>
        </p:spPr>
        <p:txBody>
          <a:bodyPr anchor="t">
            <a:normAutofit/>
          </a:bodyPr>
          <a:lstStyle>
            <a:lvl1pPr algn="l">
              <a:defRPr sz="21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3875619"/>
            <a:ext cx="14630400" cy="2000249"/>
          </a:xfrm>
        </p:spPr>
        <p:txBody>
          <a:bodyPr anchor="b">
            <a:normAutofit/>
          </a:bodyPr>
          <a:lstStyle>
            <a:lvl1pPr marL="0" indent="0">
              <a:buNone/>
              <a:defRPr sz="105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8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880043"/>
            <a:ext cx="7179733" cy="525147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3467" y="2880042"/>
            <a:ext cx="7179733" cy="5251479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43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1" y="2898039"/>
            <a:ext cx="7182556" cy="853016"/>
          </a:xfrm>
        </p:spPr>
        <p:txBody>
          <a:bodyPr anchor="b">
            <a:normAutofit/>
          </a:bodyPr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1" y="3967650"/>
            <a:ext cx="7182556" cy="416386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7824" y="2898039"/>
            <a:ext cx="7185377" cy="853016"/>
          </a:xfrm>
        </p:spPr>
        <p:txBody>
          <a:bodyPr anchor="b">
            <a:normAutofit/>
          </a:bodyPr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7824" y="3967650"/>
            <a:ext cx="7185377" cy="416386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627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76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69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350434"/>
            <a:ext cx="5348113" cy="171651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5644" y="1350433"/>
            <a:ext cx="9087557" cy="68177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1" y="3182303"/>
            <a:ext cx="5348113" cy="498591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0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155" y="6400801"/>
            <a:ext cx="14636044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7157" y="1350435"/>
            <a:ext cx="14636044" cy="50503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7254629"/>
            <a:ext cx="14630400" cy="63977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768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-1"/>
            <a:ext cx="16256000" cy="4556607"/>
          </a:xfrm>
          <a:prstGeom prst="rect">
            <a:avLst/>
          </a:prstGeom>
          <a:solidFill>
            <a:srgbClr val="4597C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4910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86458"/>
            <a:ext cx="14630400" cy="1605511"/>
          </a:xfrm>
        </p:spPr>
        <p:txBody>
          <a:bodyPr anchor="t">
            <a:normAutofit/>
          </a:bodyPr>
          <a:lstStyle>
            <a:lvl1pPr algn="l">
              <a:defRPr sz="21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3875619"/>
            <a:ext cx="14630400" cy="2000249"/>
          </a:xfrm>
        </p:spPr>
        <p:txBody>
          <a:bodyPr anchor="b">
            <a:normAutofit/>
          </a:bodyPr>
          <a:lstStyle>
            <a:lvl1pPr marL="0" indent="0">
              <a:buNone/>
              <a:defRPr sz="105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35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014" y="3852228"/>
            <a:ext cx="9139977" cy="1439547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673229" y="455660"/>
            <a:ext cx="5172364" cy="935952"/>
          </a:xfrm>
          <a:prstGeom prst="rect">
            <a:avLst/>
          </a:prstGeom>
          <a:solidFill>
            <a:srgbClr val="131B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526958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CHAPTER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273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880043"/>
            <a:ext cx="7179733" cy="525147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3467" y="2880042"/>
            <a:ext cx="7179733" cy="525147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2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1" y="2898039"/>
            <a:ext cx="7182556" cy="853016"/>
          </a:xfrm>
        </p:spPr>
        <p:txBody>
          <a:bodyPr anchor="b">
            <a:normAutofit/>
          </a:bodyPr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1" y="3967650"/>
            <a:ext cx="7182556" cy="416386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7824" y="2898039"/>
            <a:ext cx="7185377" cy="853016"/>
          </a:xfrm>
        </p:spPr>
        <p:txBody>
          <a:bodyPr anchor="b">
            <a:normAutofit/>
          </a:bodyPr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7824" y="3967650"/>
            <a:ext cx="7185377" cy="416386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6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1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350434"/>
            <a:ext cx="5348113" cy="171651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5644" y="1350433"/>
            <a:ext cx="9087557" cy="68177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1" y="3182303"/>
            <a:ext cx="5348113" cy="498591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57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155" y="6400801"/>
            <a:ext cx="14636044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7157" y="1350435"/>
            <a:ext cx="14636044" cy="50503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7254629"/>
            <a:ext cx="14630400" cy="63977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13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2"/>
            <a:ext cx="16256000" cy="4568921"/>
          </a:xfrm>
          <a:prstGeom prst="rect">
            <a:avLst/>
          </a:prstGeom>
          <a:solidFill>
            <a:srgbClr val="131B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n>
                <a:solidFill>
                  <a:srgbClr val="131B4D"/>
                </a:solidFill>
              </a:ln>
              <a:solidFill>
                <a:srgbClr val="131B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1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014" y="3852229"/>
            <a:ext cx="9139977" cy="143954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623969" y="357141"/>
            <a:ext cx="5041000" cy="11453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5561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1356040"/>
            <a:ext cx="14630400" cy="1524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3337735"/>
            <a:ext cx="14630400" cy="46875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2800" y="8131519"/>
            <a:ext cx="3793067" cy="486833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4134" y="8131519"/>
            <a:ext cx="514773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0133" y="8131519"/>
            <a:ext cx="3793067" cy="486833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CA801905-C5F5-7943-85B0-6126D52C8FF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" y="8874179"/>
            <a:ext cx="16255998" cy="269823"/>
            <a:chOff x="0" y="6663311"/>
            <a:chExt cx="9143998" cy="202367"/>
          </a:xfrm>
        </p:grpSpPr>
        <p:sp>
          <p:nvSpPr>
            <p:cNvPr id="8" name="Rectangle 7"/>
            <p:cNvSpPr/>
            <p:nvPr/>
          </p:nvSpPr>
          <p:spPr>
            <a:xfrm>
              <a:off x="0" y="6663311"/>
              <a:ext cx="4572000" cy="202367"/>
            </a:xfrm>
            <a:prstGeom prst="rect">
              <a:avLst/>
            </a:prstGeom>
            <a:solidFill>
              <a:srgbClr val="131B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0" y="6663311"/>
              <a:ext cx="2308485" cy="202367"/>
            </a:xfrm>
            <a:prstGeom prst="rect">
              <a:avLst/>
            </a:prstGeom>
            <a:solidFill>
              <a:srgbClr val="21428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80485" y="6664510"/>
              <a:ext cx="1139254" cy="201168"/>
            </a:xfrm>
            <a:prstGeom prst="rect">
              <a:avLst/>
            </a:prstGeom>
            <a:solidFill>
              <a:srgbClr val="4597C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019738" y="6664510"/>
              <a:ext cx="1124260" cy="201168"/>
            </a:xfrm>
            <a:prstGeom prst="rect">
              <a:avLst/>
            </a:prstGeom>
            <a:solidFill>
              <a:srgbClr val="FA8D2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6972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81" r:id="rId8"/>
    <p:sldLayoutId id="2147483680" r:id="rId9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chemeClr val="accent3"/>
          </a:solidFill>
          <a:latin typeface="Arial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chemeClr val="accent2"/>
        </a:buClr>
        <a:buSzPct val="125000"/>
        <a:buFont typeface="Wingdings" charset="2"/>
        <a:buChar char="§"/>
        <a:defRPr sz="1800" kern="1200">
          <a:solidFill>
            <a:schemeClr val="accent1"/>
          </a:solidFill>
          <a:latin typeface="Arial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Clr>
          <a:schemeClr val="accent2"/>
        </a:buClr>
        <a:buSzPct val="125000"/>
        <a:buFont typeface="Wingdings" charset="2"/>
        <a:buChar char="§"/>
        <a:defRPr sz="1500" kern="1200">
          <a:solidFill>
            <a:schemeClr val="accent1"/>
          </a:solidFill>
          <a:latin typeface="Arial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Clr>
          <a:schemeClr val="accent2"/>
        </a:buClr>
        <a:buSzPct val="125000"/>
        <a:buFont typeface="Wingdings" charset="2"/>
        <a:buChar char="§"/>
        <a:defRPr sz="1350" kern="1200">
          <a:solidFill>
            <a:schemeClr val="accent1"/>
          </a:solidFill>
          <a:latin typeface="Arial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Clr>
          <a:schemeClr val="accent2"/>
        </a:buClr>
        <a:buSzPct val="125000"/>
        <a:buFont typeface="Wingdings" charset="2"/>
        <a:buChar char="§"/>
        <a:defRPr sz="1200" kern="1200">
          <a:solidFill>
            <a:schemeClr val="accent1"/>
          </a:solidFill>
          <a:latin typeface="Arial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Clr>
          <a:schemeClr val="accent2"/>
        </a:buClr>
        <a:buSzPct val="125000"/>
        <a:buFont typeface="Wingdings" charset="2"/>
        <a:buChar char="§"/>
        <a:defRPr sz="1050" kern="1200">
          <a:solidFill>
            <a:schemeClr val="accent1"/>
          </a:solidFill>
          <a:latin typeface="Arial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31B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1356040"/>
            <a:ext cx="14630400" cy="1524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3337735"/>
            <a:ext cx="14630400" cy="46875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2800" y="8131519"/>
            <a:ext cx="3793067" cy="486833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50">
                <a:solidFill>
                  <a:schemeClr val="accent3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4134" y="8131519"/>
            <a:ext cx="514773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3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0133" y="8131519"/>
            <a:ext cx="3793067" cy="486833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50">
                <a:solidFill>
                  <a:schemeClr val="accent3"/>
                </a:solidFill>
                <a:latin typeface="Arial"/>
              </a:defRPr>
            </a:lvl1pPr>
          </a:lstStyle>
          <a:p>
            <a:fld id="{CA801905-C5F5-7943-85B0-6126D52C8F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8884416"/>
            <a:ext cx="8128000" cy="269823"/>
          </a:xfrm>
          <a:prstGeom prst="rect">
            <a:avLst/>
          </a:prstGeom>
          <a:solidFill>
            <a:srgbClr val="2142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128000" y="8884416"/>
            <a:ext cx="4103974" cy="269823"/>
          </a:xfrm>
          <a:prstGeom prst="rect">
            <a:avLst/>
          </a:prstGeom>
          <a:solidFill>
            <a:srgbClr val="4597C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2231975" y="8886013"/>
            <a:ext cx="2025337" cy="268224"/>
          </a:xfrm>
          <a:prstGeom prst="rect">
            <a:avLst/>
          </a:prstGeom>
          <a:solidFill>
            <a:srgbClr val="97D4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4257315" y="8886013"/>
            <a:ext cx="1998684" cy="268224"/>
          </a:xfrm>
          <a:prstGeom prst="rect">
            <a:avLst/>
          </a:prstGeom>
          <a:solidFill>
            <a:srgbClr val="FA8D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92356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82" r:id="rId10"/>
    <p:sldLayoutId id="2147483679" r:id="rId11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chemeClr val="accent4"/>
          </a:solidFill>
          <a:latin typeface="Arial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chemeClr val="accent2"/>
        </a:buClr>
        <a:buSzPct val="125000"/>
        <a:buFont typeface="Wingdings" charset="2"/>
        <a:buChar char="§"/>
        <a:defRPr sz="1800" kern="1200">
          <a:solidFill>
            <a:schemeClr val="bg1"/>
          </a:solidFill>
          <a:latin typeface="Arial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Clr>
          <a:schemeClr val="accent2"/>
        </a:buClr>
        <a:buSzPct val="125000"/>
        <a:buFont typeface="Wingdings" charset="2"/>
        <a:buChar char="§"/>
        <a:defRPr sz="1500" kern="1200">
          <a:solidFill>
            <a:schemeClr val="bg1"/>
          </a:solidFill>
          <a:latin typeface="Arial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Clr>
          <a:schemeClr val="accent2"/>
        </a:buClr>
        <a:buSzPct val="125000"/>
        <a:buFont typeface="Wingdings" charset="2"/>
        <a:buChar char="§"/>
        <a:defRPr sz="1350" kern="1200">
          <a:solidFill>
            <a:schemeClr val="bg1"/>
          </a:solidFill>
          <a:latin typeface="Arial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Clr>
          <a:schemeClr val="accent2"/>
        </a:buClr>
        <a:buSzPct val="125000"/>
        <a:buFont typeface="Wingdings" charset="2"/>
        <a:buChar char="§"/>
        <a:defRPr sz="1200" kern="1200">
          <a:solidFill>
            <a:schemeClr val="bg1"/>
          </a:solidFill>
          <a:latin typeface="Arial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Clr>
          <a:schemeClr val="accent2"/>
        </a:buClr>
        <a:buSzPct val="125000"/>
        <a:buFont typeface="Wingdings" charset="2"/>
        <a:buChar char="§"/>
        <a:defRPr sz="1050" kern="1200">
          <a:solidFill>
            <a:schemeClr val="bg1"/>
          </a:solidFill>
          <a:latin typeface="Arial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31B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4332" y="5811190"/>
            <a:ext cx="140208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CHAPTER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8884416"/>
            <a:ext cx="8128000" cy="269823"/>
          </a:xfrm>
          <a:prstGeom prst="rect">
            <a:avLst/>
          </a:prstGeom>
          <a:solidFill>
            <a:srgbClr val="2142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8128000" y="8884416"/>
            <a:ext cx="4103974" cy="269823"/>
          </a:xfrm>
          <a:prstGeom prst="rect">
            <a:avLst/>
          </a:prstGeom>
          <a:solidFill>
            <a:srgbClr val="4597C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2231975" y="8886013"/>
            <a:ext cx="2025337" cy="268224"/>
          </a:xfrm>
          <a:prstGeom prst="rect">
            <a:avLst/>
          </a:prstGeom>
          <a:solidFill>
            <a:srgbClr val="97D4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4257315" y="8886013"/>
            <a:ext cx="1998684" cy="268224"/>
          </a:xfrm>
          <a:prstGeom prst="rect">
            <a:avLst/>
          </a:prstGeom>
          <a:solidFill>
            <a:srgbClr val="FA8D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66909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1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D4E9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2791" y="1"/>
            <a:ext cx="16256000" cy="9144000"/>
          </a:xfrm>
          <a:prstGeom prst="rect">
            <a:avLst/>
          </a:prstGeom>
          <a:solidFill>
            <a:srgbClr val="4597C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8" name="Rectangle 77"/>
          <p:cNvSpPr/>
          <p:nvPr/>
        </p:nvSpPr>
        <p:spPr>
          <a:xfrm>
            <a:off x="2792" y="0"/>
            <a:ext cx="5319486" cy="1996025"/>
          </a:xfrm>
          <a:prstGeom prst="rect">
            <a:avLst/>
          </a:prstGeom>
          <a:solidFill>
            <a:srgbClr val="CBE3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0" name="TextBox 39"/>
          <p:cNvSpPr txBox="1"/>
          <p:nvPr/>
        </p:nvSpPr>
        <p:spPr>
          <a:xfrm>
            <a:off x="593448" y="1366044"/>
            <a:ext cx="57578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accent1"/>
                </a:solidFill>
                <a:latin typeface="Avenir"/>
              </a:rPr>
              <a:t>NYC Health + Hospitals </a:t>
            </a:r>
          </a:p>
          <a:p>
            <a:r>
              <a:rPr lang="en-US" sz="1300" b="1" dirty="0">
                <a:solidFill>
                  <a:schemeClr val="accent1"/>
                </a:solidFill>
                <a:latin typeface="Avenir"/>
              </a:rPr>
              <a:t>Healthcare Administration Scholars Program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92952" y="-222667"/>
            <a:ext cx="66675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600" b="1" dirty="0">
                <a:solidFill>
                  <a:schemeClr val="accent2"/>
                </a:solidFill>
                <a:latin typeface="Avenir"/>
              </a:rPr>
              <a:t>HASP</a:t>
            </a:r>
            <a:r>
              <a:rPr lang="en-US" sz="11200" b="1" dirty="0">
                <a:solidFill>
                  <a:schemeClr val="accent2"/>
                </a:solidFill>
                <a:latin typeface="Avenir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7056" y="2373082"/>
            <a:ext cx="726964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C4E6F2"/>
                </a:solidFill>
                <a:latin typeface="Avenir"/>
              </a:rPr>
              <a:t>About the Program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1695" y="3200820"/>
            <a:ext cx="6503559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venir"/>
              </a:rPr>
              <a:t>Longitudinal educational program for PGY2 and above residents that provides: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venir"/>
              </a:rPr>
              <a:t>Formal training in healthcare administration through didactics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venir"/>
              </a:rPr>
              <a:t>Exposure to hospital leadership, mentorship, hands-on experience, and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venir"/>
              </a:rPr>
              <a:t>Time to complete a substantial quality improvement/patient safety project </a:t>
            </a:r>
          </a:p>
          <a:p>
            <a:r>
              <a:rPr lang="en-US" sz="1400" dirty="0">
                <a:solidFill>
                  <a:schemeClr val="bg1"/>
                </a:solidFill>
                <a:latin typeface="Avenir"/>
              </a:rPr>
              <a:t>Overall goals are to create the next generation of clinical quality experts and retain and grow our physician leaders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9855" y="5507832"/>
            <a:ext cx="726964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C4E6F2"/>
                </a:solidFill>
                <a:latin typeface="Avenir"/>
              </a:rPr>
              <a:t>How Does it Work?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9057" y="6450781"/>
            <a:ext cx="6015446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venir"/>
              </a:rPr>
              <a:t>Applicants accepted into program receive: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venir"/>
              </a:rPr>
              <a:t>Bimonthly didactics over 20 months (2x per month; 3 hour sessions) taught through a speakers’ bureau that features hospital and system leadership.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venir"/>
              </a:rPr>
              <a:t>Curriculum topics include Hospital Administration; Quality Management/Patient Safety; Information Technology; Professional and Leadership Development; Healthcare Economics; and more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venir"/>
              </a:rPr>
              <a:t>Opportunity to lead a quality or patient safety project at NYC Health + Hospitals/Jacobi over 2 years</a:t>
            </a:r>
          </a:p>
        </p:txBody>
      </p:sp>
      <p:grpSp>
        <p:nvGrpSpPr>
          <p:cNvPr id="26" name="Group 25"/>
          <p:cNvGrpSpPr>
            <a:grpSpLocks noChangeAspect="1"/>
          </p:cNvGrpSpPr>
          <p:nvPr/>
        </p:nvGrpSpPr>
        <p:grpSpPr>
          <a:xfrm>
            <a:off x="8307151" y="5341620"/>
            <a:ext cx="7119413" cy="2954682"/>
            <a:chOff x="333147" y="2276839"/>
            <a:chExt cx="9004373" cy="3736974"/>
          </a:xfrm>
        </p:grpSpPr>
        <p:grpSp>
          <p:nvGrpSpPr>
            <p:cNvPr id="27" name="Group 26"/>
            <p:cNvGrpSpPr/>
            <p:nvPr/>
          </p:nvGrpSpPr>
          <p:grpSpPr>
            <a:xfrm>
              <a:off x="333147" y="4240711"/>
              <a:ext cx="1460886" cy="1772905"/>
              <a:chOff x="435226" y="3734206"/>
              <a:chExt cx="1460886" cy="1772905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504665" y="3734206"/>
                <a:ext cx="1322008" cy="799526"/>
              </a:xfrm>
              <a:prstGeom prst="roundRect">
                <a:avLst/>
              </a:prstGeom>
              <a:solidFill>
                <a:srgbClr val="C7E0E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Content Placeholder 2"/>
              <p:cNvSpPr txBox="1">
                <a:spLocks/>
              </p:cNvSpPr>
              <p:nvPr/>
            </p:nvSpPr>
            <p:spPr>
              <a:xfrm>
                <a:off x="435226" y="4625055"/>
                <a:ext cx="1460886" cy="882056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32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8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4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100" dirty="0">
                    <a:solidFill>
                      <a:schemeClr val="bg1"/>
                    </a:solidFill>
                  </a:rPr>
                  <a:t>Use as a recruitment tool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2101874" y="4240711"/>
              <a:ext cx="1460886" cy="1772905"/>
              <a:chOff x="435226" y="3734206"/>
              <a:chExt cx="1460886" cy="1772905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504665" y="3734206"/>
                <a:ext cx="1322008" cy="799526"/>
              </a:xfrm>
              <a:prstGeom prst="roundRect">
                <a:avLst/>
              </a:prstGeom>
              <a:solidFill>
                <a:srgbClr val="C7E0E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Content Placeholder 2"/>
              <p:cNvSpPr txBox="1">
                <a:spLocks/>
              </p:cNvSpPr>
              <p:nvPr/>
            </p:nvSpPr>
            <p:spPr>
              <a:xfrm>
                <a:off x="435226" y="4625055"/>
                <a:ext cx="1460886" cy="882056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32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8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4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en-US" sz="11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Engage residents in publishing quality improvement projects</a:t>
                </a: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3832367" y="4240908"/>
              <a:ext cx="1460886" cy="1772905"/>
              <a:chOff x="396992" y="3734403"/>
              <a:chExt cx="1460886" cy="1772905"/>
            </a:xfrm>
          </p:grpSpPr>
          <p:sp>
            <p:nvSpPr>
              <p:cNvPr id="69" name="Rounded Rectangle 68"/>
              <p:cNvSpPr/>
              <p:nvPr/>
            </p:nvSpPr>
            <p:spPr>
              <a:xfrm>
                <a:off x="466431" y="3734403"/>
                <a:ext cx="1322008" cy="799526"/>
              </a:xfrm>
              <a:prstGeom prst="roundRect">
                <a:avLst/>
              </a:prstGeom>
              <a:solidFill>
                <a:srgbClr val="C7E0E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Content Placeholder 2"/>
              <p:cNvSpPr txBox="1">
                <a:spLocks/>
              </p:cNvSpPr>
              <p:nvPr/>
            </p:nvSpPr>
            <p:spPr>
              <a:xfrm>
                <a:off x="396992" y="4625252"/>
                <a:ext cx="1460886" cy="882056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32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8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4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  <a:defRPr/>
                </a:pPr>
                <a:r>
                  <a:rPr lang="en-US" sz="1100" dirty="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0"/>
                    <a:cs typeface="Arial" panose="020B0604020202020204" pitchFamily="34" charset="0"/>
                  </a:rPr>
                  <a:t>Use as a mechanism to obtain educational grants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414098" y="2276839"/>
              <a:ext cx="1460886" cy="1775819"/>
              <a:chOff x="435226" y="3731292"/>
              <a:chExt cx="1460886" cy="1775819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504665" y="3731292"/>
                <a:ext cx="1322008" cy="799526"/>
              </a:xfrm>
              <a:prstGeom prst="roundRect">
                <a:avLst/>
              </a:prstGeom>
              <a:solidFill>
                <a:srgbClr val="C7E0E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Content Placeholder 2"/>
              <p:cNvSpPr txBox="1">
                <a:spLocks/>
              </p:cNvSpPr>
              <p:nvPr/>
            </p:nvSpPr>
            <p:spPr>
              <a:xfrm>
                <a:off x="435226" y="4625055"/>
                <a:ext cx="1460886" cy="882056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32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8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4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100" dirty="0">
                    <a:solidFill>
                      <a:schemeClr val="bg1"/>
                    </a:solidFill>
                  </a:rPr>
                  <a:t>Shift culture to one of Continuous Quality Improvement</a:t>
                </a:r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1551" y="3825529"/>
                <a:ext cx="588237" cy="588237"/>
              </a:xfrm>
              <a:prstGeom prst="rect">
                <a:avLst/>
              </a:prstGeom>
            </p:spPr>
          </p:pic>
        </p:grpSp>
        <p:grpSp>
          <p:nvGrpSpPr>
            <p:cNvPr id="31" name="Group 30"/>
            <p:cNvGrpSpPr/>
            <p:nvPr/>
          </p:nvGrpSpPr>
          <p:grpSpPr>
            <a:xfrm>
              <a:off x="2171313" y="2276839"/>
              <a:ext cx="1460886" cy="1775819"/>
              <a:chOff x="435226" y="3731292"/>
              <a:chExt cx="1460886" cy="1775819"/>
            </a:xfrm>
          </p:grpSpPr>
          <p:sp>
            <p:nvSpPr>
              <p:cNvPr id="64" name="Rounded Rectangle 63"/>
              <p:cNvSpPr/>
              <p:nvPr/>
            </p:nvSpPr>
            <p:spPr>
              <a:xfrm>
                <a:off x="504665" y="3731292"/>
                <a:ext cx="1322008" cy="799526"/>
              </a:xfrm>
              <a:prstGeom prst="roundRect">
                <a:avLst/>
              </a:prstGeom>
              <a:solidFill>
                <a:srgbClr val="C7E0E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65" name="Content Placeholder 2"/>
              <p:cNvSpPr txBox="1">
                <a:spLocks/>
              </p:cNvSpPr>
              <p:nvPr/>
            </p:nvSpPr>
            <p:spPr>
              <a:xfrm>
                <a:off x="435226" y="4625055"/>
                <a:ext cx="1460886" cy="882056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32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8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4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100" dirty="0">
                    <a:solidFill>
                      <a:schemeClr val="bg1"/>
                    </a:solidFill>
                  </a:rPr>
                  <a:t>Improve quality and patient safety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3890293" y="2277036"/>
              <a:ext cx="1618491" cy="1775819"/>
              <a:chOff x="396991" y="3731489"/>
              <a:chExt cx="1618491" cy="1775819"/>
            </a:xfrm>
          </p:grpSpPr>
          <p:sp>
            <p:nvSpPr>
              <p:cNvPr id="62" name="Rounded Rectangle 61"/>
              <p:cNvSpPr/>
              <p:nvPr/>
            </p:nvSpPr>
            <p:spPr>
              <a:xfrm>
                <a:off x="466431" y="3731489"/>
                <a:ext cx="1322008" cy="799526"/>
              </a:xfrm>
              <a:prstGeom prst="roundRect">
                <a:avLst/>
              </a:prstGeom>
              <a:solidFill>
                <a:srgbClr val="C7E0E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Content Placeholder 2"/>
              <p:cNvSpPr txBox="1">
                <a:spLocks/>
              </p:cNvSpPr>
              <p:nvPr/>
            </p:nvSpPr>
            <p:spPr>
              <a:xfrm>
                <a:off x="396991" y="4625252"/>
                <a:ext cx="1618491" cy="882056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32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8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4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100" dirty="0">
                    <a:solidFill>
                      <a:schemeClr val="bg1"/>
                    </a:solidFill>
                  </a:rPr>
                  <a:t>Promote interdisciplinary and interdepartmental collaboration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5703721" y="2276839"/>
              <a:ext cx="1460886" cy="1772905"/>
              <a:chOff x="493282" y="3734206"/>
              <a:chExt cx="1460886" cy="1772905"/>
            </a:xfrm>
          </p:grpSpPr>
          <p:sp>
            <p:nvSpPr>
              <p:cNvPr id="60" name="Rounded Rectangle 59"/>
              <p:cNvSpPr/>
              <p:nvPr/>
            </p:nvSpPr>
            <p:spPr>
              <a:xfrm>
                <a:off x="504665" y="3734206"/>
                <a:ext cx="1322008" cy="799526"/>
              </a:xfrm>
              <a:prstGeom prst="roundRect">
                <a:avLst/>
              </a:prstGeom>
              <a:solidFill>
                <a:srgbClr val="C7E0E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Content Placeholder 2"/>
              <p:cNvSpPr txBox="1">
                <a:spLocks/>
              </p:cNvSpPr>
              <p:nvPr/>
            </p:nvSpPr>
            <p:spPr>
              <a:xfrm>
                <a:off x="493282" y="4625055"/>
                <a:ext cx="1460886" cy="882056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32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8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4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100" dirty="0">
                    <a:solidFill>
                      <a:schemeClr val="bg1"/>
                    </a:solidFill>
                  </a:rPr>
                  <a:t>Enhance reputation of NYC Health + Hospitals through graduates 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5586324" y="4240711"/>
              <a:ext cx="1460886" cy="1772905"/>
              <a:chOff x="435226" y="3734206"/>
              <a:chExt cx="1460886" cy="1772905"/>
            </a:xfrm>
          </p:grpSpPr>
          <p:sp>
            <p:nvSpPr>
              <p:cNvPr id="58" name="Rounded Rectangle 57"/>
              <p:cNvSpPr/>
              <p:nvPr/>
            </p:nvSpPr>
            <p:spPr>
              <a:xfrm>
                <a:off x="504665" y="3734206"/>
                <a:ext cx="1322008" cy="799526"/>
              </a:xfrm>
              <a:prstGeom prst="roundRect">
                <a:avLst/>
              </a:prstGeom>
              <a:solidFill>
                <a:srgbClr val="C7E0E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Content Placeholder 2"/>
              <p:cNvSpPr txBox="1">
                <a:spLocks/>
              </p:cNvSpPr>
              <p:nvPr/>
            </p:nvSpPr>
            <p:spPr>
              <a:xfrm>
                <a:off x="435226" y="4625055"/>
                <a:ext cx="1460886" cy="882056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32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8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4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100" dirty="0">
                    <a:solidFill>
                      <a:schemeClr val="bg1"/>
                    </a:solidFill>
                  </a:rPr>
                  <a:t>Engage hospital leadership around Quality Improvement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7359544" y="2276839"/>
              <a:ext cx="1977976" cy="1777301"/>
              <a:chOff x="435225" y="3729810"/>
              <a:chExt cx="1880699" cy="1777301"/>
            </a:xfrm>
          </p:grpSpPr>
          <p:sp>
            <p:nvSpPr>
              <p:cNvPr id="56" name="Rounded Rectangle 55"/>
              <p:cNvSpPr/>
              <p:nvPr/>
            </p:nvSpPr>
            <p:spPr>
              <a:xfrm>
                <a:off x="504665" y="3729810"/>
                <a:ext cx="1322008" cy="799526"/>
              </a:xfrm>
              <a:prstGeom prst="roundRect">
                <a:avLst/>
              </a:prstGeom>
              <a:solidFill>
                <a:srgbClr val="C7E0E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Content Placeholder 2"/>
              <p:cNvSpPr txBox="1">
                <a:spLocks/>
              </p:cNvSpPr>
              <p:nvPr/>
            </p:nvSpPr>
            <p:spPr>
              <a:xfrm>
                <a:off x="435225" y="4625055"/>
                <a:ext cx="1880699" cy="882056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32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8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4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100" dirty="0">
                    <a:solidFill>
                      <a:schemeClr val="bg1"/>
                    </a:solidFill>
                  </a:rPr>
                  <a:t>Retain/grow stellar clinicians to become future leaders within NYC Health + Hospitals </a:t>
                </a:r>
              </a:p>
            </p:txBody>
          </p:sp>
        </p:grp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1140" y="2312171"/>
              <a:ext cx="617751" cy="617751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1755" y="2380865"/>
              <a:ext cx="569051" cy="569051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268" y="4306236"/>
              <a:ext cx="639831" cy="639831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1788" y="4368578"/>
              <a:ext cx="521058" cy="521058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3828" y="4368775"/>
              <a:ext cx="504323" cy="504323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0041" y="2462245"/>
              <a:ext cx="932133" cy="454841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4672" y="4297943"/>
              <a:ext cx="630451" cy="630451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0729" y="2421931"/>
              <a:ext cx="668211" cy="635348"/>
            </a:xfrm>
            <a:prstGeom prst="rect">
              <a:avLst/>
            </a:prstGeom>
          </p:spPr>
        </p:pic>
        <p:grpSp>
          <p:nvGrpSpPr>
            <p:cNvPr id="52" name="Group 51"/>
            <p:cNvGrpSpPr/>
            <p:nvPr/>
          </p:nvGrpSpPr>
          <p:grpSpPr>
            <a:xfrm>
              <a:off x="7378065" y="4240711"/>
              <a:ext cx="1460886" cy="1772905"/>
              <a:chOff x="435226" y="3734206"/>
              <a:chExt cx="1460886" cy="1772905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504665" y="3734206"/>
                <a:ext cx="1322008" cy="799526"/>
              </a:xfrm>
              <a:prstGeom prst="roundRect">
                <a:avLst/>
              </a:prstGeom>
              <a:solidFill>
                <a:srgbClr val="C7E0E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Content Placeholder 2"/>
              <p:cNvSpPr txBox="1">
                <a:spLocks/>
              </p:cNvSpPr>
              <p:nvPr/>
            </p:nvSpPr>
            <p:spPr>
              <a:xfrm>
                <a:off x="435226" y="4625055"/>
                <a:ext cx="1460886" cy="882056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32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8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4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25000"/>
                  <a:buFont typeface="Wingdings" charset="2"/>
                  <a:buChar char="§"/>
                  <a:defRPr sz="2000" kern="1200">
                    <a:solidFill>
                      <a:schemeClr val="accent1"/>
                    </a:solidFill>
                    <a:latin typeface="Arial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100" dirty="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charset="0"/>
                    <a:cs typeface="Arial" panose="020B0604020202020204" pitchFamily="34" charset="0"/>
                  </a:rPr>
                  <a:t>Allow graduates to transition to leadership roles across System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7842" y="4368578"/>
              <a:ext cx="473801" cy="473801"/>
            </a:xfrm>
            <a:prstGeom prst="rect">
              <a:avLst/>
            </a:prstGeom>
          </p:spPr>
        </p:pic>
      </p:grpSp>
      <p:sp>
        <p:nvSpPr>
          <p:cNvPr id="76" name="TextBox 75"/>
          <p:cNvSpPr txBox="1"/>
          <p:nvPr/>
        </p:nvSpPr>
        <p:spPr>
          <a:xfrm>
            <a:off x="8307151" y="4067490"/>
            <a:ext cx="726964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C4E6F2"/>
                </a:solidFill>
                <a:latin typeface="Avenir"/>
              </a:rPr>
              <a:t>Program Benefits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12484" y="2250522"/>
            <a:ext cx="7072448" cy="2943976"/>
          </a:xfrm>
          <a:prstGeom prst="rect">
            <a:avLst/>
          </a:prstGeom>
          <a:noFill/>
          <a:ln>
            <a:solidFill>
              <a:srgbClr val="CBE3F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0" name="Rectangle 79"/>
          <p:cNvSpPr/>
          <p:nvPr/>
        </p:nvSpPr>
        <p:spPr>
          <a:xfrm>
            <a:off x="318779" y="5488213"/>
            <a:ext cx="7072448" cy="3362073"/>
          </a:xfrm>
          <a:prstGeom prst="rect">
            <a:avLst/>
          </a:prstGeom>
          <a:noFill/>
          <a:ln>
            <a:solidFill>
              <a:srgbClr val="CBE3F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1" name="Rectangle 80"/>
          <p:cNvSpPr/>
          <p:nvPr/>
        </p:nvSpPr>
        <p:spPr>
          <a:xfrm>
            <a:off x="7750610" y="3921053"/>
            <a:ext cx="8003739" cy="4929233"/>
          </a:xfrm>
          <a:prstGeom prst="rect">
            <a:avLst/>
          </a:prstGeom>
          <a:noFill/>
          <a:ln>
            <a:solidFill>
              <a:srgbClr val="CBE3F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TextBox 20"/>
          <p:cNvSpPr txBox="1"/>
          <p:nvPr/>
        </p:nvSpPr>
        <p:spPr>
          <a:xfrm>
            <a:off x="13957146" y="211375"/>
            <a:ext cx="21563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venir"/>
              </a:rPr>
              <a:t>If so, apply to be part of HASP at Jacobi</a:t>
            </a:r>
            <a:endParaRPr lang="en-US" sz="4000" b="1" dirty="0">
              <a:solidFill>
                <a:schemeClr val="accent2">
                  <a:lumMod val="40000"/>
                  <a:lumOff val="60000"/>
                </a:schemeClr>
              </a:solidFill>
              <a:latin typeface="Avenir"/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6979537" y="381474"/>
            <a:ext cx="4106146" cy="2716356"/>
          </a:xfrm>
          <a:prstGeom prst="cloudCallout">
            <a:avLst>
              <a:gd name="adj1" fmla="val 101776"/>
              <a:gd name="adj2" fmla="val -5767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493841" y="947142"/>
            <a:ext cx="3073254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Avenir"/>
              </a:rPr>
              <a:t>Ever get frustrated with broken processes that prevent you from providing efficient patient care? </a:t>
            </a:r>
          </a:p>
        </p:txBody>
      </p:sp>
      <p:sp>
        <p:nvSpPr>
          <p:cNvPr id="2" name="Cloud Callout 1"/>
          <p:cNvSpPr/>
          <p:nvPr/>
        </p:nvSpPr>
        <p:spPr>
          <a:xfrm>
            <a:off x="10315503" y="869195"/>
            <a:ext cx="3483429" cy="2276334"/>
          </a:xfrm>
          <a:prstGeom prst="cloudCallout">
            <a:avLst>
              <a:gd name="adj1" fmla="val 36901"/>
              <a:gd name="adj2" fmla="val -7363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894857" y="1375934"/>
            <a:ext cx="2425455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Avenir"/>
              </a:rPr>
              <a:t>Ever wonder how the health system around you works?</a:t>
            </a:r>
          </a:p>
        </p:txBody>
      </p:sp>
    </p:spTree>
    <p:extLst>
      <p:ext uri="{BB962C8B-B14F-4D97-AF65-F5344CB8AC3E}">
        <p14:creationId xmlns:p14="http://schemas.microsoft.com/office/powerpoint/2010/main" val="21470329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2E77"/>
      </a:accent1>
      <a:accent2>
        <a:srgbClr val="F6791F"/>
      </a:accent2>
      <a:accent3>
        <a:srgbClr val="3884B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2E77"/>
      </a:accent1>
      <a:accent2>
        <a:srgbClr val="F6791F"/>
      </a:accent2>
      <a:accent3>
        <a:srgbClr val="3884BF"/>
      </a:accent3>
      <a:accent4>
        <a:srgbClr val="88CBE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15905</TotalTime>
  <Words>269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Avenir</vt:lpstr>
      <vt:lpstr>Calibri</vt:lpstr>
      <vt:lpstr>Wingdings</vt:lpstr>
      <vt:lpstr>Office Theme</vt:lpstr>
      <vt:lpstr>1_Office Theme</vt:lpstr>
      <vt:lpstr>1_Custom Design</vt:lpstr>
      <vt:lpstr>PowerPoint Presentation</vt:lpstr>
    </vt:vector>
  </TitlesOfParts>
  <Company>DweckDesign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Feingold</dc:creator>
  <cp:lastModifiedBy>Vinoya-Chung, Cjloe Meg</cp:lastModifiedBy>
  <cp:revision>1090</cp:revision>
  <cp:lastPrinted>2018-11-15T15:30:17Z</cp:lastPrinted>
  <dcterms:created xsi:type="dcterms:W3CDTF">2015-08-07T15:27:57Z</dcterms:created>
  <dcterms:modified xsi:type="dcterms:W3CDTF">2020-08-24T15:02:37Z</dcterms:modified>
</cp:coreProperties>
</file>